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Fira Sans Extra Condensed Medium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Maven Pro Medium"/>
      <p:regular r:id="rId39"/>
      <p:bold r:id="rId40"/>
    </p:embeddedFont>
    <p:embeddedFont>
      <p:font typeface="Exo 2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509E9C-7455-4D3A-A245-D766F8062C05}">
  <a:tblStyle styleId="{20509E9C-7455-4D3A-A245-D766F8062C0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Medium-bold.fntdata"/><Relationship Id="rId20" Type="http://schemas.openxmlformats.org/officeDocument/2006/relationships/slide" Target="slides/slide15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7.xml"/><Relationship Id="rId44" Type="http://schemas.openxmlformats.org/officeDocument/2006/relationships/font" Target="fonts/Exo2-boldItalic.fntdata"/><Relationship Id="rId21" Type="http://schemas.openxmlformats.org/officeDocument/2006/relationships/slide" Target="slides/slide16.xml"/><Relationship Id="rId43" Type="http://schemas.openxmlformats.org/officeDocument/2006/relationships/font" Target="fonts/Exo2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2.xml"/><Relationship Id="rId39" Type="http://schemas.openxmlformats.org/officeDocument/2006/relationships/font" Target="fonts/MavenProMedium-regular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f82f20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cf82f20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cf82f20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cf82f20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f82f204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cf82f20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bd09e01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bd09e01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bd09e017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bd09e017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cf82f20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cf82f20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a92943c5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a92943c5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a92943c5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a92943c5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a92943c5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a92943c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a92943c5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a92943c5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e2e87d79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e2e87d79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bd09e01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bd09e01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f82f20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f82f20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f82f20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f82f20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f82f204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f82f204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Algoritma dan Pemrograman #04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2594650" y="2933525"/>
            <a:ext cx="5428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&amp; Decrement, Switch case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427950" y="4758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Biasakan</a:t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50" y="1451150"/>
            <a:ext cx="6676075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Latihan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938" y="1034700"/>
            <a:ext cx="3206125" cy="3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 </a:t>
            </a:r>
            <a:r>
              <a:rPr lang="en"/>
              <a:t>Latihan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00" y="1080750"/>
            <a:ext cx="6025801" cy="38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Case</a:t>
            </a:r>
            <a:endParaRPr/>
          </a:p>
        </p:txBody>
      </p:sp>
      <p:sp>
        <p:nvSpPr>
          <p:cNvPr id="247" name="Google Shape;247;p4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8" name="Google Shape;248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9" name="Google Shape;249;p4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50" name="Google Shape;250;p4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4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idx="2" type="ctrTitle"/>
          </p:nvPr>
        </p:nvSpPr>
        <p:spPr>
          <a:xfrm>
            <a:off x="1964850" y="432000"/>
            <a:ext cx="5214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Switch Case</a:t>
            </a:r>
            <a:endParaRPr i="1"/>
          </a:p>
        </p:txBody>
      </p:sp>
      <p:sp>
        <p:nvSpPr>
          <p:cNvPr id="261" name="Google Shape;261;p42"/>
          <p:cNvSpPr txBox="1"/>
          <p:nvPr>
            <p:ph idx="4294967295" type="body"/>
          </p:nvPr>
        </p:nvSpPr>
        <p:spPr>
          <a:xfrm>
            <a:off x="1068975" y="1986475"/>
            <a:ext cx="69192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Kondisi switch case adalah percabangan kode program dimana kita membandingkan isi sebuah variabel dengan beberapa nilai. Jika proses perbandingan tersebut menghasilkan true, maka </a:t>
            </a:r>
            <a:r>
              <a:rPr b="1" i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blok</a:t>
            </a:r>
            <a:r>
              <a:rPr b="1" i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 kode program akan diproses. Case pada switch case harus konstan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ctrTitle"/>
          </p:nvPr>
        </p:nvSpPr>
        <p:spPr>
          <a:xfrm>
            <a:off x="1964850" y="352850"/>
            <a:ext cx="5214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Switch Case</a:t>
            </a:r>
            <a:endParaRPr i="1"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575" y="899450"/>
            <a:ext cx="3170850" cy="40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Contoh</a:t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888" y="969700"/>
            <a:ext cx="5350224" cy="39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Tugas!</a:t>
            </a:r>
            <a:endParaRPr/>
          </a:p>
        </p:txBody>
      </p:sp>
      <p:cxnSp>
        <p:nvCxnSpPr>
          <p:cNvPr id="280" name="Google Shape;280;p45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1" name="Google Shape;281;p4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82" name="Google Shape;282;p45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1</a:t>
            </a:r>
            <a:endParaRPr/>
          </a:p>
        </p:txBody>
      </p:sp>
      <p:sp>
        <p:nvSpPr>
          <p:cNvPr id="292" name="Google Shape;292;p46"/>
          <p:cNvSpPr txBox="1"/>
          <p:nvPr>
            <p:ph idx="4294967295" type="body"/>
          </p:nvPr>
        </p:nvSpPr>
        <p:spPr>
          <a:xfrm>
            <a:off x="819750" y="1186175"/>
            <a:ext cx="75045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Buat program menu makanan yang dapat dipilih oleh user. User dapat memasukkan jumlah porsi makanan. Output berupa makanan dan porsi yang diinputkan. Gunakan switch case!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Input		: Menu, porsi/banyaknya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Output	: Makanan dan porsi yang dipilih user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0" y="3217013"/>
            <a:ext cx="2133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463" y="3049938"/>
            <a:ext cx="22193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062" y="3071675"/>
            <a:ext cx="3157537" cy="1814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46"/>
          <p:cNvCxnSpPr>
            <a:stCxn id="293" idx="3"/>
            <a:endCxn id="294" idx="1"/>
          </p:cNvCxnSpPr>
          <p:nvPr/>
        </p:nvCxnSpPr>
        <p:spPr>
          <a:xfrm flipH="1" rot="10800000">
            <a:off x="2448200" y="3973913"/>
            <a:ext cx="5832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6"/>
          <p:cNvCxnSpPr>
            <a:stCxn id="294" idx="3"/>
            <a:endCxn id="295" idx="1"/>
          </p:cNvCxnSpPr>
          <p:nvPr/>
        </p:nvCxnSpPr>
        <p:spPr>
          <a:xfrm>
            <a:off x="5250788" y="3973863"/>
            <a:ext cx="5832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ctrTitle"/>
          </p:nvPr>
        </p:nvSpPr>
        <p:spPr>
          <a:xfrm>
            <a:off x="3013350" y="363100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Tugas 2</a:t>
            </a:r>
            <a:endParaRPr/>
          </a:p>
        </p:txBody>
      </p:sp>
      <p:sp>
        <p:nvSpPr>
          <p:cNvPr id="303" name="Google Shape;303;p47"/>
          <p:cNvSpPr txBox="1"/>
          <p:nvPr>
            <p:ph idx="4294967295" type="body"/>
          </p:nvPr>
        </p:nvSpPr>
        <p:spPr>
          <a:xfrm>
            <a:off x="1140600" y="1323225"/>
            <a:ext cx="2902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Buatlah program seperti berikut.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Tulislah langkah-langkah mendapatkan nilai a, b, dan c (tulislah di docs)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50" y="1055500"/>
            <a:ext cx="3399767" cy="37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Hari Ini</a:t>
            </a:r>
            <a:endParaRPr/>
          </a:p>
        </p:txBody>
      </p:sp>
      <p:sp>
        <p:nvSpPr>
          <p:cNvPr id="151" name="Google Shape;151;p3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operator relasional &amp; logika</a:t>
            </a:r>
            <a:endParaRPr/>
          </a:p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Siapa yang masih ingat tentang operator relasional &amp; logika?</a:t>
            </a:r>
            <a:endParaRPr/>
          </a:p>
        </p:txBody>
      </p:sp>
      <p:sp>
        <p:nvSpPr>
          <p:cNvPr id="153" name="Google Shape;153;p3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30">
            <a:hlinkClick action="ppaction://hlinksldjump" r:id="rId4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30">
            <a:hlinkClick/>
          </p:cNvPr>
          <p:cNvSpPr txBox="1"/>
          <p:nvPr>
            <p:ph idx="7" type="title"/>
          </p:nvPr>
        </p:nvSpPr>
        <p:spPr>
          <a:xfrm>
            <a:off x="5914783" y="385755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/>
          <p:nvPr>
            <p:ph idx="9" type="ctrTitle"/>
          </p:nvPr>
        </p:nvSpPr>
        <p:spPr>
          <a:xfrm>
            <a:off x="390221" y="13391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&amp; Decrement</a:t>
            </a:r>
            <a:endParaRPr/>
          </a:p>
        </p:txBody>
      </p:sp>
      <p:sp>
        <p:nvSpPr>
          <p:cNvPr id="157" name="Google Shape;157;p30"/>
          <p:cNvSpPr txBox="1"/>
          <p:nvPr>
            <p:ph idx="13" type="subTitle"/>
          </p:nvPr>
        </p:nvSpPr>
        <p:spPr>
          <a:xfrm>
            <a:off x="690375" y="175095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increment dan decrement?</a:t>
            </a:r>
            <a:endParaRPr/>
          </a:p>
        </p:txBody>
      </p:sp>
      <p:sp>
        <p:nvSpPr>
          <p:cNvPr id="158" name="Google Shape;158;p30"/>
          <p:cNvSpPr txBox="1"/>
          <p:nvPr>
            <p:ph idx="18" type="ctrTitle"/>
          </p:nvPr>
        </p:nvSpPr>
        <p:spPr>
          <a:xfrm>
            <a:off x="6811550" y="3569800"/>
            <a:ext cx="16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case</a:t>
            </a:r>
            <a:endParaRPr/>
          </a:p>
        </p:txBody>
      </p:sp>
      <p:sp>
        <p:nvSpPr>
          <p:cNvPr id="159" name="Google Shape;159;p30"/>
          <p:cNvSpPr txBox="1"/>
          <p:nvPr>
            <p:ph idx="19" type="subTitle"/>
          </p:nvPr>
        </p:nvSpPr>
        <p:spPr>
          <a:xfrm>
            <a:off x="6811550" y="4089725"/>
            <a:ext cx="18021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Apa itu switch case??</a:t>
            </a:r>
            <a:endParaRPr>
              <a:solidFill>
                <a:schemeClr val="hlink"/>
              </a:solidFill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ctrTitle"/>
          </p:nvPr>
        </p:nvSpPr>
        <p:spPr>
          <a:xfrm>
            <a:off x="2445887" y="184425"/>
            <a:ext cx="42522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Laporan Praktikum</a:t>
            </a:r>
            <a:endParaRPr/>
          </a:p>
        </p:txBody>
      </p:sp>
      <p:cxnSp>
        <p:nvCxnSpPr>
          <p:cNvPr id="310" name="Google Shape;310;p48"/>
          <p:cNvCxnSpPr/>
          <p:nvPr/>
        </p:nvCxnSpPr>
        <p:spPr>
          <a:xfrm>
            <a:off x="4685713" y="849725"/>
            <a:ext cx="13500" cy="3943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8"/>
          <p:cNvSpPr txBox="1"/>
          <p:nvPr>
            <p:ph type="ctrTitle"/>
          </p:nvPr>
        </p:nvSpPr>
        <p:spPr>
          <a:xfrm>
            <a:off x="47917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Ketentuan</a:t>
            </a:r>
            <a:endParaRPr/>
          </a:p>
        </p:txBody>
      </p:sp>
      <p:sp>
        <p:nvSpPr>
          <p:cNvPr id="312" name="Google Shape;312;p48"/>
          <p:cNvSpPr txBox="1"/>
          <p:nvPr>
            <p:ph type="ctrTitle"/>
          </p:nvPr>
        </p:nvSpPr>
        <p:spPr>
          <a:xfrm>
            <a:off x="5631625" y="1065525"/>
            <a:ext cx="3117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</a:t>
            </a:r>
            <a:endParaRPr/>
          </a:p>
        </p:txBody>
      </p:sp>
      <p:sp>
        <p:nvSpPr>
          <p:cNvPr id="313" name="Google Shape;313;p48"/>
          <p:cNvSpPr txBox="1"/>
          <p:nvPr/>
        </p:nvSpPr>
        <p:spPr>
          <a:xfrm flipH="1">
            <a:off x="159950" y="2292125"/>
            <a:ext cx="42951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Format file: kelas_NPM_laprak4.pdf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ex: A_140810210001_laprak4.pdf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Kumpulkan di classroom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Deadline Selasa, 05 Oktober 2021 jam 23.59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flipH="1">
            <a:off x="4848900" y="2292125"/>
            <a:ext cx="41046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Cover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Latihan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ven Pro Medium"/>
              <a:buChar char="●"/>
            </a:pPr>
            <a:r>
              <a:rPr lang="en" sz="1700">
                <a:solidFill>
                  <a:schemeClr val="dk2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Tugas (Kode &amp; Screenshot Hasil Program)</a:t>
            </a:r>
            <a:endParaRPr sz="1700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20" name="Google Shape;320;p49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Does anyone have any questions?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Review!</a:t>
            </a:r>
            <a:endParaRPr/>
          </a:p>
        </p:txBody>
      </p:sp>
      <p:sp>
        <p:nvSpPr>
          <p:cNvPr id="168" name="Google Shape;168;p3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" name="Google Shape;170;p3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1" name="Google Shape;171;p3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ctrTitle"/>
          </p:nvPr>
        </p:nvSpPr>
        <p:spPr>
          <a:xfrm>
            <a:off x="1964850" y="352850"/>
            <a:ext cx="5214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Relasional &amp; Logika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748875" y="1251450"/>
            <a:ext cx="74994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Sebutkan operasi relasional apa saja yang sudah dipelajari di pertemuan sebelumnya!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oboto Condensed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Apakah hasil dari operasi logika berikut?</a:t>
            </a:r>
            <a:endParaRPr b="1" sz="17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82" name="Google Shape;182;p32"/>
          <p:cNvGraphicFramePr/>
          <p:nvPr/>
        </p:nvGraphicFramePr>
        <p:xfrm>
          <a:off x="2499375" y="26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{20509E9C-7455-4D3A-A245-D766F8062C05}</a:tableStyleId>
              </a:tblPr>
              <a:tblGrid>
                <a:gridCol w="1125275"/>
                <a:gridCol w="1452275"/>
                <a:gridCol w="1567700"/>
              </a:tblGrid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X      	Y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AND (&amp;&amp;)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OR (| |)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?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      	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0     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	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?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1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0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1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1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ctrTitle"/>
          </p:nvPr>
        </p:nvSpPr>
        <p:spPr>
          <a:xfrm flipH="1">
            <a:off x="1807274" y="2635675"/>
            <a:ext cx="61362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&amp; Decrement</a:t>
            </a:r>
            <a:endParaRPr/>
          </a:p>
        </p:txBody>
      </p:sp>
      <p:sp>
        <p:nvSpPr>
          <p:cNvPr id="188" name="Google Shape;188;p3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9" name="Google Shape;189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0" name="Google Shape;190;p3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1" name="Google Shape;191;p3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3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1741350" y="341250"/>
            <a:ext cx="56613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&amp; Decrement</a:t>
            </a:r>
            <a:endParaRPr/>
          </a:p>
        </p:txBody>
      </p:sp>
      <p:sp>
        <p:nvSpPr>
          <p:cNvPr id="202" name="Google Shape;202;p34"/>
          <p:cNvSpPr txBox="1"/>
          <p:nvPr>
            <p:ph idx="4294967295" type="body"/>
          </p:nvPr>
        </p:nvSpPr>
        <p:spPr>
          <a:xfrm>
            <a:off x="1687188" y="1050025"/>
            <a:ext cx="5769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Increment digunakan untuk menambah variabel sebanyak 1 angka, sedangkan decrement digunakan untuk mengurangi variabel sebanyak 1 angka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203" name="Google Shape;203;p34"/>
          <p:cNvGraphicFramePr/>
          <p:nvPr/>
        </p:nvGraphicFramePr>
        <p:xfrm>
          <a:off x="1552350" y="240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{20509E9C-7455-4D3A-A245-D766F8062C05}</a:tableStyleId>
              </a:tblPr>
              <a:tblGrid>
                <a:gridCol w="1073975"/>
                <a:gridCol w="1386050"/>
                <a:gridCol w="1750500"/>
                <a:gridCol w="1828775"/>
              </a:tblGrid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95959"/>
                          </a:solidFill>
                        </a:rPr>
                        <a:t>Simbol</a:t>
                      </a:r>
                      <a:endParaRPr b="1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95959"/>
                          </a:solidFill>
                        </a:rPr>
                        <a:t>Fungsi</a:t>
                      </a:r>
                      <a:endParaRPr b="1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95959"/>
                          </a:solidFill>
                        </a:rPr>
                        <a:t>Penggunaan</a:t>
                      </a:r>
                      <a:endParaRPr b="1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95959"/>
                          </a:solidFill>
                        </a:rPr>
                        <a:t>Artinya</a:t>
                      </a:r>
                      <a:endParaRPr b="1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++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Increment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x++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++x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x = x + 1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--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Decrement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x--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--x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x</a:t>
                      </a:r>
                      <a:r>
                        <a:rPr lang="en">
                          <a:solidFill>
                            <a:srgbClr val="595959"/>
                          </a:solidFill>
                        </a:rPr>
                        <a:t> = x - 1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Pre-Increment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88" y="1034425"/>
            <a:ext cx="4267026" cy="36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Post-Increment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700" y="1065775"/>
            <a:ext cx="4516600" cy="35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7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7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Waktunya Latihan!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